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60" r:id="rId4"/>
    <p:sldId id="261" r:id="rId5"/>
    <p:sldId id="262" r:id="rId6"/>
    <p:sldId id="267" r:id="rId7"/>
    <p:sldId id="266" r:id="rId8"/>
    <p:sldId id="279" r:id="rId9"/>
    <p:sldId id="268" r:id="rId10"/>
    <p:sldId id="269" r:id="rId11"/>
    <p:sldId id="272" r:id="rId12"/>
    <p:sldId id="274" r:id="rId13"/>
    <p:sldId id="271" r:id="rId14"/>
    <p:sldId id="275" r:id="rId15"/>
    <p:sldId id="273" r:id="rId16"/>
    <p:sldId id="276" r:id="rId17"/>
    <p:sldId id="277" r:id="rId18"/>
    <p:sldId id="2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159"/>
    <p:restoredTop sz="94558"/>
  </p:normalViewPr>
  <p:slideViewPr>
    <p:cSldViewPr snapToGrid="0" snapToObjects="1">
      <p:cViewPr varScale="1">
        <p:scale>
          <a:sx n="95" d="100"/>
          <a:sy n="95" d="100"/>
        </p:scale>
        <p:origin x="184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B813C-1505-AF42-8F33-B63B902FA698}" type="datetimeFigureOut">
              <a:rPr lang="en-US" smtClean="0"/>
              <a:t>7/19/21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51E07-10EA-3C4F-96D5-854F65AB3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82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BD2F4-ADB2-7940-8C48-81A6ADD54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05F6C-FF39-C349-8AE6-2F7B5A5C4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4EC15-BB47-5C42-9CD7-9DFD10AC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E65C8-4BDA-E742-81D9-83E5DBB1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EDEE6-6536-EA40-B5A5-C8DFA596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1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3E0B1-AD4B-F84C-A2F4-4C2DC34D2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1A34B-1697-3840-A0A3-5998BA926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36252-5372-4D47-B6DB-2E18BF4C4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A0345-FD4D-E341-A246-A317B1775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8B5B1-6192-C840-84D5-C358DBA72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0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1DFF0-CBB0-374A-BFDA-D91CC40171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A8E6F-2CA3-A34A-8A3B-DADE8DE05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A11FE-7C49-3748-BE2F-3A92FDB3E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50694-E2CB-5342-A618-A1B4CAC5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C80A-6B5A-8244-9440-90DE705D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35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6ED5-09E4-E544-812D-1C903ED9D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370AE-24DB-3E4D-BA36-5AA7EA1A0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45543-6A14-4044-92C1-18C111A1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D764C-6994-C349-8D4E-B25F1B04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CBFE8-6EE4-5645-AB98-63B0F6B78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715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7E64-B912-0948-AE11-CFD2FD134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EF730-37DE-C249-A8FB-AC6885CFD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CA701-F228-E846-8E42-633529C2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B55C3-22AD-B046-B106-98FD57DC1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3B019-6F5B-2B4B-862C-D256372C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08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06433-94F5-9B48-88B3-C6C3A42B7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225F4-CA7E-B347-A1D8-264D75AA9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8E893-4C30-5149-ABB3-B192CD0E8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6A5DB-9367-F646-882D-87AB01320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0D731-6B73-D544-A3EB-1E8F9698F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65A68-6F3A-F445-905B-E4F5423D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C1120-CD2C-E246-A884-F7F05A661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34421-6F07-F74E-9114-4DCEC80E0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17290-A86C-4048-87CF-70535C6DA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B3251-0177-DC48-823B-42177F076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4EB699-8EAF-8B4F-A792-75B6402F19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54AAC-2E80-D04B-B8C9-FF8E67434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17620-922D-6D46-86B0-E4FAC7727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17BB9D-37C8-0642-A6DC-DCA6704F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3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D8E9-074C-8248-B84B-D362D554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8570A3-9929-7740-9026-900BC9BD4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C9A7DD-FA65-5946-89EB-54E287221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45527-E14F-C941-835D-60E352DA6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8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F4A265-EB16-434A-99DD-4D8F355FE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652724-4B77-FD41-8D49-48045EBF9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57259-670B-E849-A698-E41ACD00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5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632EA-7B22-2C4B-B464-4BCF3800E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4914-900E-CB4B-8BD5-13C7D445E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3BCAA-34AD-624F-8098-DD0BB005E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08D6C-118E-9044-AD57-E6585ACF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85E30-031A-944B-A8B2-6BDCFBA83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11816-2419-CC4B-B107-9061A0E9F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7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1288-04A8-D142-9E71-295C8CCD4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3310B1-DAE9-B549-B2E9-C8A51FDD9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13D2D-0B3D-6548-9E1E-4FB5C0FF6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6B371-E971-CE46-8BBF-C159693A5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C0F3D-1305-5E40-8C2D-B3E98BA8F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4CB493-8028-1941-B59F-368853D54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99CDE5-21F9-D241-B32C-AA4467593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3A8D6-1075-E841-AC38-48A8CA62C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84DE8-BBC8-974D-8DEB-21414866E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2829D-0F3A-D541-ADF3-F6FC21265909}" type="datetimeFigureOut">
              <a:rPr lang="en-US" smtClean="0"/>
              <a:t>7/19/21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F2A78-D2EA-D548-8010-5B628A7A71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B4509-F067-354E-9184-893C84921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2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45D6-2ABF-5F4A-86BA-016E11D4A4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Priors and how to choose them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B451F-7E1A-604E-8569-A65F7995F7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Priors in Bayesian Phylogenetics</a:t>
            </a:r>
          </a:p>
        </p:txBody>
      </p:sp>
    </p:spTree>
    <p:extLst>
      <p:ext uri="{BB962C8B-B14F-4D97-AF65-F5344CB8AC3E}">
        <p14:creationId xmlns:p14="http://schemas.microsoft.com/office/powerpoint/2010/main" val="306531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 Prior and Likelihood act together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694" y="1859569"/>
            <a:ext cx="9266612" cy="4633306"/>
          </a:xfrm>
        </p:spPr>
      </p:pic>
    </p:spTree>
    <p:extLst>
      <p:ext uri="{BB962C8B-B14F-4D97-AF65-F5344CB8AC3E}">
        <p14:creationId xmlns:p14="http://schemas.microsoft.com/office/powerpoint/2010/main" val="4149429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the prior largely excludes the most likely values of the Likelihood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A2A8F6E-2948-564A-8079-D3282B133844}"/>
              </a:ext>
            </a:extLst>
          </p:cNvPr>
          <p:cNvSpPr/>
          <p:nvPr/>
        </p:nvSpPr>
        <p:spPr>
          <a:xfrm>
            <a:off x="6562165" y="1586753"/>
            <a:ext cx="4791635" cy="4906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834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 does the Posterior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</p:spTree>
    <p:extLst>
      <p:ext uri="{BB962C8B-B14F-4D97-AF65-F5344CB8AC3E}">
        <p14:creationId xmlns:p14="http://schemas.microsoft.com/office/powerpoint/2010/main" val="1159662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the Likelihood provides no information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1E2BD3D-27E6-DD4D-A627-1F118F30B8D2}"/>
              </a:ext>
            </a:extLst>
          </p:cNvPr>
          <p:cNvSpPr/>
          <p:nvPr/>
        </p:nvSpPr>
        <p:spPr>
          <a:xfrm>
            <a:off x="6562165" y="1586753"/>
            <a:ext cx="4791635" cy="4906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11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Then the Posterior will be equal to the prior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</p:spTree>
    <p:extLst>
      <p:ext uri="{BB962C8B-B14F-4D97-AF65-F5344CB8AC3E}">
        <p14:creationId xmlns:p14="http://schemas.microsoft.com/office/powerpoint/2010/main" val="2897497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the prior is equal to the likelihood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2195C09-45D2-FC41-AC86-A4F51DC72CE1}"/>
              </a:ext>
            </a:extLst>
          </p:cNvPr>
          <p:cNvSpPr/>
          <p:nvPr/>
        </p:nvSpPr>
        <p:spPr>
          <a:xfrm>
            <a:off x="6562165" y="1586753"/>
            <a:ext cx="4791635" cy="4906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56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Then the posterior will be more ”peaked/narrower” than either Prior or Likelihood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</p:spTree>
    <p:extLst>
      <p:ext uri="{BB962C8B-B14F-4D97-AF65-F5344CB8AC3E}">
        <p14:creationId xmlns:p14="http://schemas.microsoft.com/office/powerpoint/2010/main" val="433195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Everything affects everything. Prior edition.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4" name="Circular Arrow 3">
            <a:extLst>
              <a:ext uri="{FF2B5EF4-FFF2-40B4-BE49-F238E27FC236}">
                <a16:creationId xmlns:a16="http://schemas.microsoft.com/office/drawing/2014/main" id="{C15DC723-E3AB-F347-9AE8-6B59E8C845FB}"/>
              </a:ext>
            </a:extLst>
          </p:cNvPr>
          <p:cNvSpPr/>
          <p:nvPr/>
        </p:nvSpPr>
        <p:spPr>
          <a:xfrm flipH="1">
            <a:off x="6363730" y="3429000"/>
            <a:ext cx="1025610" cy="827903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>
            <a:extLst>
              <a:ext uri="{FF2B5EF4-FFF2-40B4-BE49-F238E27FC236}">
                <a16:creationId xmlns:a16="http://schemas.microsoft.com/office/drawing/2014/main" id="{C43CB9B4-E785-8349-80F5-97B02F69FFFC}"/>
              </a:ext>
            </a:extLst>
          </p:cNvPr>
          <p:cNvSpPr/>
          <p:nvPr/>
        </p:nvSpPr>
        <p:spPr>
          <a:xfrm flipH="1">
            <a:off x="8048368" y="3488724"/>
            <a:ext cx="1025610" cy="827903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ircular Arrow 4">
            <a:extLst>
              <a:ext uri="{FF2B5EF4-FFF2-40B4-BE49-F238E27FC236}">
                <a16:creationId xmlns:a16="http://schemas.microsoft.com/office/drawing/2014/main" id="{16D2528A-1735-174C-9EEB-7E24AA435B59}"/>
              </a:ext>
            </a:extLst>
          </p:cNvPr>
          <p:cNvSpPr/>
          <p:nvPr/>
        </p:nvSpPr>
        <p:spPr>
          <a:xfrm flipH="1">
            <a:off x="5399901" y="1210962"/>
            <a:ext cx="6253746" cy="4654122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446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prior distributions are revealed by sampling under the prior.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10" name="Multiply 9">
            <a:extLst>
              <a:ext uri="{FF2B5EF4-FFF2-40B4-BE49-F238E27FC236}">
                <a16:creationId xmlns:a16="http://schemas.microsoft.com/office/drawing/2014/main" id="{718BEA36-5A13-5A49-A09D-DC269190AC22}"/>
              </a:ext>
            </a:extLst>
          </p:cNvPr>
          <p:cNvSpPr/>
          <p:nvPr/>
        </p:nvSpPr>
        <p:spPr>
          <a:xfrm>
            <a:off x="2838091" y="4115105"/>
            <a:ext cx="871268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ultiply 11">
            <a:extLst>
              <a:ext uri="{FF2B5EF4-FFF2-40B4-BE49-F238E27FC236}">
                <a16:creationId xmlns:a16="http://schemas.microsoft.com/office/drawing/2014/main" id="{F4100575-6781-A346-87A5-6EB649644BBB}"/>
              </a:ext>
            </a:extLst>
          </p:cNvPr>
          <p:cNvSpPr/>
          <p:nvPr/>
        </p:nvSpPr>
        <p:spPr>
          <a:xfrm>
            <a:off x="4383657" y="3840669"/>
            <a:ext cx="865516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ply 12">
            <a:extLst>
              <a:ext uri="{FF2B5EF4-FFF2-40B4-BE49-F238E27FC236}">
                <a16:creationId xmlns:a16="http://schemas.microsoft.com/office/drawing/2014/main" id="{498F2D18-2A22-B04E-9C87-8FC90DB1040F}"/>
              </a:ext>
            </a:extLst>
          </p:cNvPr>
          <p:cNvSpPr/>
          <p:nvPr/>
        </p:nvSpPr>
        <p:spPr>
          <a:xfrm>
            <a:off x="7375586" y="4402653"/>
            <a:ext cx="871268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77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Priors denote our prior belief/expectations in certain parameter values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3B50D21-9927-E34A-B756-B8B78B8003F6}"/>
              </a:ext>
            </a:extLst>
          </p:cNvPr>
          <p:cNvSpPr/>
          <p:nvPr/>
        </p:nvSpPr>
        <p:spPr>
          <a:xfrm>
            <a:off x="297712" y="4029147"/>
            <a:ext cx="3657600" cy="946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EAB722B-E25F-4A4C-99BC-59ED4047C344}"/>
              </a:ext>
            </a:extLst>
          </p:cNvPr>
          <p:cNvSpPr/>
          <p:nvPr/>
        </p:nvSpPr>
        <p:spPr>
          <a:xfrm>
            <a:off x="4195952" y="3742660"/>
            <a:ext cx="2594344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7F4935-F5F9-0E40-98A3-BB6A0749CA19}"/>
              </a:ext>
            </a:extLst>
          </p:cNvPr>
          <p:cNvSpPr/>
          <p:nvPr/>
        </p:nvSpPr>
        <p:spPr>
          <a:xfrm>
            <a:off x="6790296" y="3742660"/>
            <a:ext cx="1524366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44517E-B8BE-564D-868B-32F0ABDB0783}"/>
              </a:ext>
            </a:extLst>
          </p:cNvPr>
          <p:cNvSpPr/>
          <p:nvPr/>
        </p:nvSpPr>
        <p:spPr>
          <a:xfrm>
            <a:off x="8314662" y="3742660"/>
            <a:ext cx="3487478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AC5D0F-A3A9-AB4F-B5B5-DE657E48F006}"/>
              </a:ext>
            </a:extLst>
          </p:cNvPr>
          <p:cNvSpPr txBox="1"/>
          <p:nvPr/>
        </p:nvSpPr>
        <p:spPr>
          <a:xfrm>
            <a:off x="838200" y="2955928"/>
            <a:ext cx="2415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Posterior probability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1EBF45-5E9D-6342-9094-8823DCD8CAF1}"/>
              </a:ext>
            </a:extLst>
          </p:cNvPr>
          <p:cNvSpPr txBox="1"/>
          <p:nvPr/>
        </p:nvSpPr>
        <p:spPr>
          <a:xfrm>
            <a:off x="4352261" y="3195529"/>
            <a:ext cx="174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likelihood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286495-04F9-3B45-B9A2-6BFC3BA69CED}"/>
              </a:ext>
            </a:extLst>
          </p:cNvPr>
          <p:cNvSpPr txBox="1"/>
          <p:nvPr/>
        </p:nvSpPr>
        <p:spPr>
          <a:xfrm>
            <a:off x="6397798" y="2299735"/>
            <a:ext cx="3502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Prior describes how a tree was formed by a population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628A1-4DBF-1744-BBA0-08F76EFCE9F1}"/>
              </a:ext>
            </a:extLst>
          </p:cNvPr>
          <p:cNvSpPr txBox="1"/>
          <p:nvPr/>
        </p:nvSpPr>
        <p:spPr>
          <a:xfrm>
            <a:off x="9384640" y="2786637"/>
            <a:ext cx="2576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Prior belief of what the parameters should be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F10425-C4CE-1B48-8563-B1435D54E29C}"/>
              </a:ext>
            </a:extLst>
          </p:cNvPr>
          <p:cNvSpPr txBox="1"/>
          <p:nvPr/>
        </p:nvSpPr>
        <p:spPr>
          <a:xfrm>
            <a:off x="8859795" y="6488668"/>
            <a:ext cx="333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 Plessis et al., 2015, </a:t>
            </a:r>
            <a:r>
              <a:rPr lang="en-US" i="1" dirty="0"/>
              <a:t>Trends M.</a:t>
            </a:r>
          </a:p>
        </p:txBody>
      </p:sp>
    </p:spTree>
    <p:extLst>
      <p:ext uri="{BB962C8B-B14F-4D97-AF65-F5344CB8AC3E}">
        <p14:creationId xmlns:p14="http://schemas.microsoft.com/office/powerpoint/2010/main" val="797837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D2830-98E9-2B42-9604-57FC8066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example: Choosing priors on the evolutionary rates for SARS-CoV-2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02D1-2C94-4D4D-9F34-A339DA238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related viruses (preferably in the same host)</a:t>
            </a:r>
          </a:p>
          <a:p>
            <a:pPr lvl="1"/>
            <a:r>
              <a:rPr lang="en-US" dirty="0"/>
              <a:t>SARS</a:t>
            </a:r>
          </a:p>
          <a:p>
            <a:pPr lvl="1"/>
            <a:r>
              <a:rPr lang="en-US" dirty="0"/>
              <a:t>MERS</a:t>
            </a:r>
          </a:p>
          <a:p>
            <a:r>
              <a:rPr lang="en-US" dirty="0"/>
              <a:t>What are their evolutionary rates</a:t>
            </a:r>
          </a:p>
        </p:txBody>
      </p:sp>
    </p:spTree>
    <p:extLst>
      <p:ext uri="{BB962C8B-B14F-4D97-AF65-F5344CB8AC3E}">
        <p14:creationId xmlns:p14="http://schemas.microsoft.com/office/powerpoint/2010/main" val="5035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5B97C-8C4A-9A4B-8C97-E77CEBEC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SARS evolutionary rate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6B3EF0-E6CE-F04D-8B61-1F5A10862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36696"/>
            <a:ext cx="10515600" cy="2929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31D6F3-D413-8F4C-BE3A-0D22A137AD71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Zhang et al., 2004, </a:t>
            </a:r>
            <a:r>
              <a:rPr lang="en-US" i="1" dirty="0"/>
              <a:t>BMC </a:t>
            </a:r>
            <a:r>
              <a:rPr lang="en-US" i="1" dirty="0" err="1"/>
              <a:t>Evol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432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MERS evolutionary rate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DAD6E94-F087-A044-B825-DA6BB8A99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479" y="2064543"/>
            <a:ext cx="9909116" cy="81530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91E3CC-F3A8-2240-8884-345E5561CBB8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Dudas</a:t>
            </a:r>
            <a:r>
              <a:rPr lang="en-US" dirty="0"/>
              <a:t> et al., 2018, </a:t>
            </a:r>
            <a:r>
              <a:rPr lang="en-US" i="1" dirty="0" err="1"/>
              <a:t>eLife</a:t>
            </a: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F76363-868A-154C-9399-2C84F3AAB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804" y="3429000"/>
            <a:ext cx="3155576" cy="317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88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SARS-CoV-2 has an evolutionary rate similar to MERS-CoV-2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7E706B-2183-7E4D-A64E-EB60E6208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Duchene et al. (2019), Virus </a:t>
            </a:r>
            <a:r>
              <a:rPr lang="en-US" dirty="0" err="1"/>
              <a:t>Evol</a:t>
            </a:r>
            <a:r>
              <a:rPr lang="en-US" dirty="0"/>
              <a:t>. estimate the average rate to be 1.1 × 10</a:t>
            </a:r>
            <a:r>
              <a:rPr lang="en-US" baseline="30000" dirty="0"/>
              <a:t>−3</a:t>
            </a:r>
            <a:r>
              <a:rPr lang="en-US" dirty="0"/>
              <a:t> subs/site/year</a:t>
            </a:r>
          </a:p>
        </p:txBody>
      </p:sp>
    </p:spTree>
    <p:extLst>
      <p:ext uri="{BB962C8B-B14F-4D97-AF65-F5344CB8AC3E}">
        <p14:creationId xmlns:p14="http://schemas.microsoft.com/office/powerpoint/2010/main" val="3113687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wrong with the prior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91E3CC-F3A8-2240-8884-345E5561CBB8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al., 2021, </a:t>
            </a:r>
            <a:r>
              <a:rPr lang="en-US" i="1" dirty="0" err="1"/>
              <a:t>BioRxiv</a:t>
            </a:r>
            <a:endParaRPr lang="en-US" i="1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CF11708-84EC-6E4B-B03E-7B881C41E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NL63: 1.3 × 10−4 (CI 1.1 – 1.5 × 10−4) </a:t>
            </a:r>
          </a:p>
          <a:p>
            <a:r>
              <a:rPr lang="en-US" dirty="0"/>
              <a:t>229E: 2.5 × 10</a:t>
            </a:r>
            <a:r>
              <a:rPr lang="en-US" baseline="30000" dirty="0"/>
              <a:t>−4</a:t>
            </a:r>
            <a:r>
              <a:rPr lang="en-US" dirty="0"/>
              <a:t> (CI 2.2 – 2.7 × 10</a:t>
            </a:r>
            <a:r>
              <a:rPr lang="en-US" baseline="30000" dirty="0"/>
              <a:t>−4</a:t>
            </a:r>
            <a:r>
              <a:rPr lang="en-US" dirty="0"/>
              <a:t>)</a:t>
            </a:r>
          </a:p>
          <a:p>
            <a:r>
              <a:rPr lang="en-US" dirty="0"/>
              <a:t>OC43: 2.1 × 10</a:t>
            </a:r>
            <a:r>
              <a:rPr lang="en-US" baseline="30000" dirty="0"/>
              <a:t>−4</a:t>
            </a:r>
            <a:r>
              <a:rPr lang="en-US" dirty="0"/>
              <a:t> (CI 1.9 – 2.3 × 10</a:t>
            </a:r>
            <a:r>
              <a:rPr lang="en-US" baseline="30000" dirty="0"/>
              <a:t>−4</a:t>
            </a:r>
            <a:r>
              <a:rPr lang="en-US" dirty="0"/>
              <a:t>) </a:t>
            </a:r>
          </a:p>
        </p:txBody>
      </p:sp>
    </p:spTree>
    <p:extLst>
      <p:ext uri="{BB962C8B-B14F-4D97-AF65-F5344CB8AC3E}">
        <p14:creationId xmlns:p14="http://schemas.microsoft.com/office/powerpoint/2010/main" val="213950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Posterior is the product of Prior and Likelihood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3B50D21-9927-E34A-B756-B8B78B8003F6}"/>
              </a:ext>
            </a:extLst>
          </p:cNvPr>
          <p:cNvSpPr/>
          <p:nvPr/>
        </p:nvSpPr>
        <p:spPr>
          <a:xfrm>
            <a:off x="297712" y="4029147"/>
            <a:ext cx="3657600" cy="946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EAB722B-E25F-4A4C-99BC-59ED4047C344}"/>
              </a:ext>
            </a:extLst>
          </p:cNvPr>
          <p:cNvSpPr/>
          <p:nvPr/>
        </p:nvSpPr>
        <p:spPr>
          <a:xfrm>
            <a:off x="4195952" y="3742660"/>
            <a:ext cx="2594344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7F4935-F5F9-0E40-98A3-BB6A0749CA19}"/>
              </a:ext>
            </a:extLst>
          </p:cNvPr>
          <p:cNvSpPr/>
          <p:nvPr/>
        </p:nvSpPr>
        <p:spPr>
          <a:xfrm>
            <a:off x="6790296" y="3742660"/>
            <a:ext cx="1524366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44517E-B8BE-564D-868B-32F0ABDB0783}"/>
              </a:ext>
            </a:extLst>
          </p:cNvPr>
          <p:cNvSpPr/>
          <p:nvPr/>
        </p:nvSpPr>
        <p:spPr>
          <a:xfrm>
            <a:off x="8314662" y="3742660"/>
            <a:ext cx="3487478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AC5D0F-A3A9-AB4F-B5B5-DE657E48F006}"/>
              </a:ext>
            </a:extLst>
          </p:cNvPr>
          <p:cNvSpPr txBox="1"/>
          <p:nvPr/>
        </p:nvSpPr>
        <p:spPr>
          <a:xfrm>
            <a:off x="838200" y="2955928"/>
            <a:ext cx="2415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Posterior probability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1EBF45-5E9D-6342-9094-8823DCD8CAF1}"/>
              </a:ext>
            </a:extLst>
          </p:cNvPr>
          <p:cNvSpPr txBox="1"/>
          <p:nvPr/>
        </p:nvSpPr>
        <p:spPr>
          <a:xfrm>
            <a:off x="4352261" y="3195529"/>
            <a:ext cx="174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likelihood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286495-04F9-3B45-B9A2-6BFC3BA69CED}"/>
              </a:ext>
            </a:extLst>
          </p:cNvPr>
          <p:cNvSpPr txBox="1"/>
          <p:nvPr/>
        </p:nvSpPr>
        <p:spPr>
          <a:xfrm>
            <a:off x="6397798" y="2299735"/>
            <a:ext cx="3502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Prior describes how a tree was formed by a population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628A1-4DBF-1744-BBA0-08F76EFCE9F1}"/>
              </a:ext>
            </a:extLst>
          </p:cNvPr>
          <p:cNvSpPr txBox="1"/>
          <p:nvPr/>
        </p:nvSpPr>
        <p:spPr>
          <a:xfrm>
            <a:off x="9384640" y="2786637"/>
            <a:ext cx="2576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Prior belief of what the parameters should be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F10425-C4CE-1B48-8563-B1435D54E29C}"/>
              </a:ext>
            </a:extLst>
          </p:cNvPr>
          <p:cNvSpPr txBox="1"/>
          <p:nvPr/>
        </p:nvSpPr>
        <p:spPr>
          <a:xfrm>
            <a:off x="8859795" y="6488668"/>
            <a:ext cx="333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 Plessis et al., 2015, </a:t>
            </a:r>
            <a:r>
              <a:rPr lang="en-US" i="1" dirty="0"/>
              <a:t>Trends M.</a:t>
            </a:r>
          </a:p>
        </p:txBody>
      </p:sp>
    </p:spTree>
    <p:extLst>
      <p:ext uri="{BB962C8B-B14F-4D97-AF65-F5344CB8AC3E}">
        <p14:creationId xmlns:p14="http://schemas.microsoft.com/office/powerpoint/2010/main" val="990503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is the product of Prior and Likelihood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694" y="1859569"/>
            <a:ext cx="9266612" cy="4633306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62CC7E-CB7B-6542-8B03-F21133602CFB}"/>
              </a:ext>
            </a:extLst>
          </p:cNvPr>
          <p:cNvSpPr/>
          <p:nvPr/>
        </p:nvSpPr>
        <p:spPr>
          <a:xfrm>
            <a:off x="6562165" y="1586753"/>
            <a:ext cx="4791635" cy="4906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53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7943</TotalTime>
  <Words>336</Words>
  <Application>Microsoft Macintosh PowerPoint</Application>
  <PresentationFormat>Widescreen</PresentationFormat>
  <Paragraphs>40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Helvetica</vt:lpstr>
      <vt:lpstr>Office Theme</vt:lpstr>
      <vt:lpstr>Priors and how to choose them</vt:lpstr>
      <vt:lpstr>Priors denote our prior belief/expectations in certain parameter values</vt:lpstr>
      <vt:lpstr>Practical example: Choosing priors on the evolutionary rates for SARS-CoV-2 </vt:lpstr>
      <vt:lpstr>SARS evolutionary rate</vt:lpstr>
      <vt:lpstr>MERS evolutionary rate</vt:lpstr>
      <vt:lpstr>SARS-CoV-2 has an evolutionary rate similar to MERS-CoV-2</vt:lpstr>
      <vt:lpstr>Going wrong with the prior</vt:lpstr>
      <vt:lpstr>Posterior is the product of Prior and Likelihood</vt:lpstr>
      <vt:lpstr>Posterior is the product of Prior and Likelihood</vt:lpstr>
      <vt:lpstr>How do the Prior and Likelihood act together</vt:lpstr>
      <vt:lpstr>If the prior largely excludes the most likely values of the Likelihood</vt:lpstr>
      <vt:lpstr>The so does the Posterior</vt:lpstr>
      <vt:lpstr>If the Likelihood provides no information</vt:lpstr>
      <vt:lpstr>Then the Posterior will be equal to the prior</vt:lpstr>
      <vt:lpstr>If the prior is equal to the likelihood</vt:lpstr>
      <vt:lpstr>Then the posterior will be more ”peaked/narrower” than either Prior or Likelihood</vt:lpstr>
      <vt:lpstr>Everything affects everything. Prior edition.</vt:lpstr>
      <vt:lpstr>True prior distributions are revealed by sampling under the prior.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the evolution of pathogens, site and clock models</dc:title>
  <dc:creator>Mueller, Nicola F</dc:creator>
  <cp:lastModifiedBy>Mueller, Nicola F</cp:lastModifiedBy>
  <cp:revision>49</cp:revision>
  <dcterms:created xsi:type="dcterms:W3CDTF">2020-07-05T17:44:26Z</dcterms:created>
  <dcterms:modified xsi:type="dcterms:W3CDTF">2021-07-19T21:13:23Z</dcterms:modified>
</cp:coreProperties>
</file>

<file path=docProps/thumbnail.jpeg>
</file>